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Candara"/>
      <p:regular r:id="rId23"/>
      <p:bold r:id="rId24"/>
      <p:italic r:id="rId25"/>
      <p:boldItalic r:id="rId26"/>
    </p:embeddedFont>
    <p:embeddedFont>
      <p:font typeface="PT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ndara-bold.fntdata"/><Relationship Id="rId23" Type="http://schemas.openxmlformats.org/officeDocument/2006/relationships/font" Target="fonts/Candar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ndara-boldItalic.fntdata"/><Relationship Id="rId25" Type="http://schemas.openxmlformats.org/officeDocument/2006/relationships/font" Target="fonts/Candara-italic.fntdata"/><Relationship Id="rId28" Type="http://schemas.openxmlformats.org/officeDocument/2006/relationships/font" Target="fonts/PTSans-bold.fntdata"/><Relationship Id="rId27" Type="http://schemas.openxmlformats.org/officeDocument/2006/relationships/font" Target="fonts/PTSa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PT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443578" y="5675464"/>
            <a:ext cx="3606656"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1800" u="none" cap="none" strike="noStrike">
                <a:solidFill>
                  <a:srgbClr val="0A253E"/>
                </a:solidFill>
                <a:latin typeface="Candara"/>
                <a:ea typeface="Candara"/>
                <a:cs typeface="Candara"/>
                <a:sym typeface="Candara"/>
              </a:rPr>
              <a:t>PBY3101: Programación de Base de Datos</a:t>
            </a:r>
            <a:endParaRPr b="1" i="0" sz="1800" u="none" cap="none" strike="noStrike">
              <a:solidFill>
                <a:srgbClr val="0A253E"/>
              </a:solidFill>
              <a:latin typeface="Candara"/>
              <a:ea typeface="Candara"/>
              <a:cs typeface="Candara"/>
              <a:sym typeface="Candara"/>
            </a:endParaRPr>
          </a:p>
        </p:txBody>
      </p:sp>
      <p:sp>
        <p:nvSpPr>
          <p:cNvPr id="153" name="Google Shape;153;p25"/>
          <p:cNvSpPr/>
          <p:nvPr/>
        </p:nvSpPr>
        <p:spPr>
          <a:xfrm>
            <a:off x="318052" y="3490672"/>
            <a:ext cx="3857708" cy="95410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i="0" lang="es-MX" sz="2800" u="none" cap="none" strike="noStrike">
                <a:solidFill>
                  <a:srgbClr val="0A253E"/>
                </a:solidFill>
                <a:latin typeface="Candara"/>
                <a:ea typeface="Candara"/>
                <a:cs typeface="Candara"/>
                <a:sym typeface="Candara"/>
              </a:rPr>
              <a:t>¿Qué son las Estructuras de Control?</a:t>
            </a:r>
            <a:endParaRPr b="1" i="0" sz="2800" u="none" cap="none" strike="noStrike">
              <a:solidFill>
                <a:srgbClr val="0A253E"/>
              </a:solidFill>
              <a:latin typeface="Candara"/>
              <a:ea typeface="Candara"/>
              <a:cs typeface="Candara"/>
              <a:sym typeface="Candara"/>
            </a:endParaRPr>
          </a:p>
        </p:txBody>
      </p:sp>
      <p:sp>
        <p:nvSpPr>
          <p:cNvPr id="154" name="Google Shape;154;p25"/>
          <p:cNvSpPr/>
          <p:nvPr/>
        </p:nvSpPr>
        <p:spPr>
          <a:xfrm>
            <a:off x="1491179" y="6269294"/>
            <a:ext cx="151145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sz="1800">
              <a:solidFill>
                <a:srgbClr val="7F7F7F"/>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idx="1" type="body"/>
          </p:nvPr>
        </p:nvSpPr>
        <p:spPr>
          <a:xfrm>
            <a:off x="482600" y="1397001"/>
            <a:ext cx="8229600" cy="14731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En el bloque PL/SQL del ejemplo, la condición usa el operador AND por lo tanto, esta condición es evaluada como TRUE sólo si ambas condiciones son evaluadas como TRUE.  </a:t>
            </a:r>
            <a:endParaRPr sz="2400">
              <a:solidFill>
                <a:srgbClr val="0F243E"/>
              </a:solidFill>
            </a:endParaRPr>
          </a:p>
        </p:txBody>
      </p:sp>
      <p:sp>
        <p:nvSpPr>
          <p:cNvPr id="217" name="Google Shape;217;p34"/>
          <p:cNvSpPr/>
          <p:nvPr/>
        </p:nvSpPr>
        <p:spPr>
          <a:xfrm>
            <a:off x="2057399" y="2666999"/>
            <a:ext cx="16254616" cy="6278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8" name="Google Shape;218;p34"/>
          <p:cNvPicPr preferRelativeResize="0"/>
          <p:nvPr/>
        </p:nvPicPr>
        <p:blipFill rotWithShape="1">
          <a:blip r:embed="rId3">
            <a:alphaModFix/>
          </a:blip>
          <a:srcRect b="0" l="0" r="0" t="0"/>
          <a:stretch/>
        </p:blipFill>
        <p:spPr>
          <a:xfrm>
            <a:off x="2045400" y="2698392"/>
            <a:ext cx="4660200" cy="3170465"/>
          </a:xfrm>
          <a:prstGeom prst="rect">
            <a:avLst/>
          </a:prstGeom>
          <a:noFill/>
          <a:ln>
            <a:noFill/>
          </a:ln>
        </p:spPr>
      </p:pic>
      <p:sp>
        <p:nvSpPr>
          <p:cNvPr id="219" name="Google Shape;219;p34"/>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idx="1" type="body"/>
          </p:nvPr>
        </p:nvSpPr>
        <p:spPr>
          <a:xfrm>
            <a:off x="635000" y="2362201"/>
            <a:ext cx="8001000" cy="23875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En este caso, como sólo una de las condiciones es verdadera el control pasa a la instrucción ELSE y el bloque actualiza el bono de las cargas familiares con el valor 70000, si la primera condición hubiera sido verdadera, las cargas familiares se actualizaría el bono con valor 30000, para el rut de empleado 11346987-K. </a:t>
            </a:r>
            <a:endParaRPr sz="2400">
              <a:solidFill>
                <a:srgbClr val="0F243E"/>
              </a:solidFill>
            </a:endParaRPr>
          </a:p>
          <a:p>
            <a:pPr indent="0" lvl="0" marL="0" rtl="0" algn="l">
              <a:spcBef>
                <a:spcPts val="640"/>
              </a:spcBef>
              <a:spcAft>
                <a:spcPts val="0"/>
              </a:spcAft>
              <a:buClr>
                <a:schemeClr val="dk1"/>
              </a:buClr>
              <a:buSzPts val="3200"/>
              <a:buNone/>
            </a:pPr>
            <a:r>
              <a:t/>
            </a:r>
            <a:endParaRPr/>
          </a:p>
        </p:txBody>
      </p:sp>
      <p:sp>
        <p:nvSpPr>
          <p:cNvPr id="225" name="Google Shape;225;p35"/>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idx="1" type="body"/>
          </p:nvPr>
        </p:nvSpPr>
        <p:spPr>
          <a:xfrm>
            <a:off x="673102" y="1533602"/>
            <a:ext cx="2870200" cy="42163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MX" sz="2400">
                <a:solidFill>
                  <a:srgbClr val="0F243E"/>
                </a:solidFill>
              </a:rPr>
              <a:t>En el ejemplo se valida si el tipo de transacción es ‘CR’, que implica actualizar balance, sumando balance + crédito, para la sucursal 1. En caso contrario actualiza balance restando balance – debido, para la sucursal 1. </a:t>
            </a:r>
            <a:endParaRPr sz="2400">
              <a:solidFill>
                <a:srgbClr val="0F243E"/>
              </a:solidFill>
            </a:endParaRPr>
          </a:p>
        </p:txBody>
      </p:sp>
      <p:sp>
        <p:nvSpPr>
          <p:cNvPr id="231" name="Google Shape;231;p36"/>
          <p:cNvSpPr/>
          <p:nvPr/>
        </p:nvSpPr>
        <p:spPr>
          <a:xfrm>
            <a:off x="4114800" y="2031999"/>
            <a:ext cx="1932878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2" name="Google Shape;232;p36"/>
          <p:cNvPicPr preferRelativeResize="0"/>
          <p:nvPr/>
        </p:nvPicPr>
        <p:blipFill rotWithShape="1">
          <a:blip r:embed="rId3">
            <a:alphaModFix/>
          </a:blip>
          <a:srcRect b="0" l="0" r="0" t="0"/>
          <a:stretch/>
        </p:blipFill>
        <p:spPr>
          <a:xfrm>
            <a:off x="3733801" y="2032000"/>
            <a:ext cx="4950142" cy="3219604"/>
          </a:xfrm>
          <a:prstGeom prst="rect">
            <a:avLst/>
          </a:prstGeom>
          <a:noFill/>
          <a:ln>
            <a:noFill/>
          </a:ln>
        </p:spPr>
      </p:pic>
      <p:sp>
        <p:nvSpPr>
          <p:cNvPr id="233" name="Google Shape;233;p36"/>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584200" y="1219201"/>
            <a:ext cx="8077200" cy="16255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400"/>
              <a:buNone/>
            </a:pPr>
            <a:r>
              <a:rPr b="1" lang="es-MX" sz="2400">
                <a:solidFill>
                  <a:srgbClr val="17365D"/>
                </a:solidFill>
              </a:rPr>
              <a:t>Sentencia IF THEN ELSE</a:t>
            </a:r>
            <a:endParaRPr sz="2400">
              <a:solidFill>
                <a:srgbClr val="17365D"/>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El bloque PL/SQL del ejemplo, valida el valor de la variable </a:t>
            </a:r>
            <a:r>
              <a:rPr b="1" lang="es-MX" sz="2400">
                <a:solidFill>
                  <a:srgbClr val="17365D"/>
                </a:solidFill>
              </a:rPr>
              <a:t>v_mi_edad</a:t>
            </a:r>
            <a:r>
              <a:rPr lang="es-MX" sz="2400">
                <a:solidFill>
                  <a:srgbClr val="0F243E"/>
                </a:solidFill>
              </a:rPr>
              <a:t>. La cláusula IF contiene múltiples cláusulas ELSIF y un ELSE. </a:t>
            </a:r>
            <a:endParaRPr sz="2400">
              <a:solidFill>
                <a:srgbClr val="0F243E"/>
              </a:solidFill>
            </a:endParaRPr>
          </a:p>
        </p:txBody>
      </p:sp>
      <p:sp>
        <p:nvSpPr>
          <p:cNvPr id="239" name="Google Shape;239;p37"/>
          <p:cNvSpPr/>
          <p:nvPr/>
        </p:nvSpPr>
        <p:spPr>
          <a:xfrm>
            <a:off x="2209799" y="2844800"/>
            <a:ext cx="26751866" cy="532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0" name="Google Shape;240;p37"/>
          <p:cNvPicPr preferRelativeResize="0"/>
          <p:nvPr/>
        </p:nvPicPr>
        <p:blipFill rotWithShape="1">
          <a:blip r:embed="rId3">
            <a:alphaModFix/>
          </a:blip>
          <a:srcRect b="0" l="0" r="0" t="0"/>
          <a:stretch/>
        </p:blipFill>
        <p:spPr>
          <a:xfrm>
            <a:off x="2209799" y="2844800"/>
            <a:ext cx="4500335" cy="3124200"/>
          </a:xfrm>
          <a:prstGeom prst="rect">
            <a:avLst/>
          </a:prstGeom>
          <a:noFill/>
          <a:ln>
            <a:noFill/>
          </a:ln>
        </p:spPr>
      </p:pic>
      <p:sp>
        <p:nvSpPr>
          <p:cNvPr id="241" name="Google Shape;241;p37"/>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idx="1" type="body"/>
          </p:nvPr>
        </p:nvSpPr>
        <p:spPr>
          <a:xfrm>
            <a:off x="609600" y="1778001"/>
            <a:ext cx="8026400" cy="36321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MX" sz="2400">
                <a:solidFill>
                  <a:srgbClr val="0F243E"/>
                </a:solidFill>
              </a:rPr>
              <a:t>La condición para ELSIF son seguidas por la cláusula THEN que es ejecutada si la condición del ELSIF retorna TRUE.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Cuando se tienen múltiples cláusulas ELSIF, si la primera condición es FALSE o NULL el control pasa a la siguiente cláusula ELSIF hasta que alguna de ellas retorne TRUE.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Las condiciones son evaluadas una a una. Si todas son FALSE o NULL se ejecutarán las sentencias de la cláusula ELSE si existe. </a:t>
            </a:r>
            <a:endParaRPr sz="2400">
              <a:solidFill>
                <a:srgbClr val="0F243E"/>
              </a:solidFill>
            </a:endParaRPr>
          </a:p>
        </p:txBody>
      </p:sp>
      <p:sp>
        <p:nvSpPr>
          <p:cNvPr id="247" name="Google Shape;247;p38"/>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584200" y="1168400"/>
            <a:ext cx="3759200" cy="48053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En el ejemplo, se valida la variable v_edad. Las cláusulas son evaluadas una a una hasta que alguna de ellas retorne TRUE. En el ejemplo, la variable es menor a 40, por lo tanto, el bloque actualizará el bono en 40000.</a:t>
            </a:r>
            <a:endParaRPr sz="2400">
              <a:solidFill>
                <a:srgbClr val="0F243E"/>
              </a:solidFill>
            </a:endParaRPr>
          </a:p>
          <a:p>
            <a:pPr indent="0" lvl="0" marL="0" rtl="0" algn="just">
              <a:spcBef>
                <a:spcPts val="480"/>
              </a:spcBef>
              <a:spcAft>
                <a:spcPts val="0"/>
              </a:spcAft>
              <a:buClr>
                <a:srgbClr val="0F243E"/>
              </a:buClr>
              <a:buSzPts val="2400"/>
              <a:buNone/>
            </a:pPr>
            <a:r>
              <a:rPr lang="es-MX" sz="2400">
                <a:solidFill>
                  <a:srgbClr val="0F243E"/>
                </a:solidFill>
              </a:rPr>
              <a:t>Si todas las condiciones son FALSE o NULL se ejecutarán las sentencias de la cláusula ELSE (si existe). </a:t>
            </a:r>
            <a:endParaRPr sz="2400">
              <a:solidFill>
                <a:srgbClr val="0F243E"/>
              </a:solidFill>
            </a:endParaRPr>
          </a:p>
        </p:txBody>
      </p:sp>
      <p:sp>
        <p:nvSpPr>
          <p:cNvPr id="253" name="Google Shape;253;p39"/>
          <p:cNvSpPr/>
          <p:nvPr/>
        </p:nvSpPr>
        <p:spPr>
          <a:xfrm>
            <a:off x="4546599" y="1752599"/>
            <a:ext cx="18421487" cy="5248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4" name="Google Shape;254;p39"/>
          <p:cNvPicPr preferRelativeResize="0"/>
          <p:nvPr/>
        </p:nvPicPr>
        <p:blipFill rotWithShape="1">
          <a:blip r:embed="rId3">
            <a:alphaModFix/>
          </a:blip>
          <a:srcRect b="0" l="0" r="0" t="0"/>
          <a:stretch/>
        </p:blipFill>
        <p:spPr>
          <a:xfrm>
            <a:off x="4546599" y="1556661"/>
            <a:ext cx="3962400" cy="4417102"/>
          </a:xfrm>
          <a:prstGeom prst="rect">
            <a:avLst/>
          </a:prstGeom>
          <a:noFill/>
          <a:ln>
            <a:noFill/>
          </a:ln>
        </p:spPr>
      </p:pic>
      <p:sp>
        <p:nvSpPr>
          <p:cNvPr id="255" name="Google Shape;255;p39"/>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idx="1" type="body"/>
          </p:nvPr>
        </p:nvSpPr>
        <p:spPr>
          <a:xfrm>
            <a:off x="609600" y="1270001"/>
            <a:ext cx="8026400" cy="2032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Las sentencias IF THEN ELSE, pueden considerar sentencias propias de PL/SQL, como también sentencias DML como se puede apreciar en el ejemplo, donde se valida el tipo de transacción, y dependiendo del resultado, se aplican 3 posibles acciones, 2 de actualización y 1 de mensaje de validación. </a:t>
            </a:r>
            <a:endParaRPr sz="2400">
              <a:solidFill>
                <a:srgbClr val="0F243E"/>
              </a:solidFill>
            </a:endParaRPr>
          </a:p>
        </p:txBody>
      </p:sp>
      <p:sp>
        <p:nvSpPr>
          <p:cNvPr id="261" name="Google Shape;261;p40"/>
          <p:cNvSpPr/>
          <p:nvPr/>
        </p:nvSpPr>
        <p:spPr>
          <a:xfrm>
            <a:off x="1397000" y="35814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40"/>
          <p:cNvPicPr preferRelativeResize="0"/>
          <p:nvPr/>
        </p:nvPicPr>
        <p:blipFill rotWithShape="1">
          <a:blip r:embed="rId3">
            <a:alphaModFix/>
          </a:blip>
          <a:srcRect b="0" l="0" r="0" t="0"/>
          <a:stretch/>
        </p:blipFill>
        <p:spPr>
          <a:xfrm>
            <a:off x="2679700" y="3302001"/>
            <a:ext cx="3886200" cy="2569388"/>
          </a:xfrm>
          <a:prstGeom prst="rect">
            <a:avLst/>
          </a:prstGeom>
          <a:noFill/>
          <a:ln>
            <a:noFill/>
          </a:ln>
        </p:spPr>
      </p:pic>
      <p:sp>
        <p:nvSpPr>
          <p:cNvPr id="263" name="Google Shape;263;p40"/>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body"/>
          </p:nvPr>
        </p:nvSpPr>
        <p:spPr>
          <a:xfrm>
            <a:off x="4349595" y="1498601"/>
            <a:ext cx="4191000" cy="4495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MX" sz="2400">
                <a:solidFill>
                  <a:srgbClr val="17365D"/>
                </a:solidFill>
              </a:rPr>
              <a:t>Valores Nulos en Sentencias IF</a:t>
            </a:r>
            <a:endParaRPr sz="2400">
              <a:solidFill>
                <a:srgbClr val="17365D"/>
              </a:solidFill>
            </a:endParaRPr>
          </a:p>
          <a:p>
            <a:pPr indent="0" lvl="0" marL="0" rtl="0" algn="just">
              <a:spcBef>
                <a:spcPts val="480"/>
              </a:spcBef>
              <a:spcAft>
                <a:spcPts val="0"/>
              </a:spcAft>
              <a:buClr>
                <a:srgbClr val="0F243E"/>
              </a:buClr>
              <a:buSzPts val="2400"/>
              <a:buNone/>
            </a:pPr>
            <a:r>
              <a:rPr lang="es-MX" sz="2400">
                <a:solidFill>
                  <a:srgbClr val="0F243E"/>
                </a:solidFill>
              </a:rPr>
              <a:t>En el bloque PL/SQL, la variable v_edad es declarada pero no inicializada. La condición en la sentencia IF retorna NULL (en lugar de TRUE o FALSE) por lo tanto, en este caso, el control se entrega a la sentencia ELSE actualizando el valor de bono en en 40000 para el rut de empleado 11346987-K. </a:t>
            </a:r>
            <a:endParaRPr sz="2400">
              <a:solidFill>
                <a:srgbClr val="0F243E"/>
              </a:solidFill>
            </a:endParaRPr>
          </a:p>
        </p:txBody>
      </p:sp>
      <p:sp>
        <p:nvSpPr>
          <p:cNvPr id="269" name="Google Shape;269;p41"/>
          <p:cNvSpPr/>
          <p:nvPr/>
        </p:nvSpPr>
        <p:spPr>
          <a:xfrm>
            <a:off x="660400" y="1727199"/>
            <a:ext cx="1576039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0" name="Google Shape;270;p41"/>
          <p:cNvPicPr preferRelativeResize="0"/>
          <p:nvPr/>
        </p:nvPicPr>
        <p:blipFill rotWithShape="1">
          <a:blip r:embed="rId3">
            <a:alphaModFix/>
          </a:blip>
          <a:srcRect b="0" l="0" r="0" t="0"/>
          <a:stretch/>
        </p:blipFill>
        <p:spPr>
          <a:xfrm>
            <a:off x="660400" y="1772918"/>
            <a:ext cx="3639532" cy="2870200"/>
          </a:xfrm>
          <a:prstGeom prst="rect">
            <a:avLst/>
          </a:prstGeom>
          <a:noFill/>
          <a:ln>
            <a:noFill/>
          </a:ln>
        </p:spPr>
      </p:pic>
      <p:sp>
        <p:nvSpPr>
          <p:cNvPr id="271" name="Google Shape;271;p41"/>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873904" y="2829580"/>
            <a:ext cx="3207613" cy="138499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MX" sz="2800">
                <a:solidFill>
                  <a:schemeClr val="lt1"/>
                </a:solidFill>
                <a:latin typeface="Candara"/>
                <a:ea typeface="Candara"/>
                <a:cs typeface="Candara"/>
                <a:sym typeface="Candara"/>
              </a:rPr>
              <a:t>¿Qué son las Estructuras de Control?</a:t>
            </a:r>
            <a:endParaRPr b="1" sz="2800">
              <a:solidFill>
                <a:schemeClr val="lt1"/>
              </a:solidFill>
              <a:latin typeface="Candara"/>
              <a:ea typeface="Candara"/>
              <a:cs typeface="Candara"/>
              <a:sym typeface="Canda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p:nvPr/>
        </p:nvSpPr>
        <p:spPr>
          <a:xfrm>
            <a:off x="635000" y="1474067"/>
            <a:ext cx="7975600" cy="417139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2400">
                <a:solidFill>
                  <a:srgbClr val="17365D"/>
                </a:solidFill>
                <a:latin typeface="Calibri"/>
                <a:ea typeface="Calibri"/>
                <a:cs typeface="Calibri"/>
                <a:sym typeface="Calibri"/>
              </a:rPr>
              <a:t>Control de Flujo de Ejecución</a:t>
            </a:r>
            <a:endParaRPr b="1" sz="24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400">
                <a:solidFill>
                  <a:srgbClr val="0F243E"/>
                </a:solidFill>
                <a:latin typeface="Calibri"/>
                <a:ea typeface="Calibri"/>
                <a:cs typeface="Calibri"/>
                <a:sym typeface="Calibri"/>
              </a:rPr>
              <a:t>Se puede cambiar la ejecución lógica de las sentencias dentro de un bloque PL/SQL a través de </a:t>
            </a:r>
            <a:r>
              <a:rPr b="1" lang="es-MX" sz="2400">
                <a:solidFill>
                  <a:srgbClr val="0F243E"/>
                </a:solidFill>
                <a:latin typeface="Calibri"/>
                <a:ea typeface="Calibri"/>
                <a:cs typeface="Calibri"/>
                <a:sym typeface="Calibri"/>
              </a:rPr>
              <a:t>Estructuras de Control</a:t>
            </a:r>
            <a:r>
              <a:rPr lang="es-MX" sz="2400">
                <a:solidFill>
                  <a:srgbClr val="0F243E"/>
                </a:solidFill>
                <a:latin typeface="Calibri"/>
                <a:ea typeface="Calibri"/>
                <a:cs typeface="Calibri"/>
                <a:sym typeface="Calibri"/>
              </a:rPr>
              <a:t>, las cuales constan de un punto de entrada y uno de salida. </a:t>
            </a:r>
            <a:endParaRPr sz="24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b="1" lang="es-MX" sz="2400">
                <a:solidFill>
                  <a:srgbClr val="17365D"/>
                </a:solidFill>
                <a:latin typeface="Calibri"/>
                <a:ea typeface="Calibri"/>
                <a:cs typeface="Calibri"/>
                <a:sym typeface="Calibri"/>
              </a:rPr>
              <a:t>Las Estructuras de Selección: </a:t>
            </a:r>
            <a:r>
              <a:rPr lang="es-MX" sz="2400">
                <a:solidFill>
                  <a:srgbClr val="0F243E"/>
                </a:solidFill>
                <a:latin typeface="Calibri"/>
                <a:ea typeface="Calibri"/>
                <a:cs typeface="Calibri"/>
                <a:sym typeface="Calibri"/>
              </a:rPr>
              <a:t>verifican cierta condición, después ejecutan cierta secuencia de expresiones dependiendo si la condición resultó ser verdadera o falsa. Una </a:t>
            </a:r>
            <a:r>
              <a:rPr b="1" lang="es-MX" sz="2400">
                <a:solidFill>
                  <a:srgbClr val="0F243E"/>
                </a:solidFill>
                <a:latin typeface="Calibri"/>
                <a:ea typeface="Calibri"/>
                <a:cs typeface="Calibri"/>
                <a:sym typeface="Calibri"/>
              </a:rPr>
              <a:t>condición</a:t>
            </a:r>
            <a:r>
              <a:rPr lang="es-MX" sz="2400">
                <a:solidFill>
                  <a:srgbClr val="0F243E"/>
                </a:solidFill>
                <a:latin typeface="Calibri"/>
                <a:ea typeface="Calibri"/>
                <a:cs typeface="Calibri"/>
                <a:sym typeface="Calibri"/>
              </a:rPr>
              <a:t> es cualquier variable o expresión que retorna un valor booleano (TRUE, FALSE o NULL). </a:t>
            </a:r>
            <a:endParaRPr sz="2400">
              <a:solidFill>
                <a:srgbClr val="0F243E"/>
              </a:solidFill>
              <a:latin typeface="Calibri"/>
              <a:ea typeface="Calibri"/>
              <a:cs typeface="Calibri"/>
              <a:sym typeface="Calibri"/>
            </a:endParaRPr>
          </a:p>
        </p:txBody>
      </p:sp>
      <p:sp>
        <p:nvSpPr>
          <p:cNvPr id="165" name="Google Shape;165;p27"/>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idx="1" type="body"/>
          </p:nvPr>
        </p:nvSpPr>
        <p:spPr>
          <a:xfrm>
            <a:off x="660400" y="1600200"/>
            <a:ext cx="4419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MX" sz="2400">
                <a:solidFill>
                  <a:srgbClr val="0F243E"/>
                </a:solidFill>
              </a:rPr>
              <a:t>Expresiones CASE:</a:t>
            </a:r>
            <a:r>
              <a:rPr lang="es-MX" sz="2400">
                <a:solidFill>
                  <a:srgbClr val="0F243E"/>
                </a:solidFill>
              </a:rPr>
              <a:t> retornan un resultado basado en una o más alternativas.</a:t>
            </a:r>
            <a:endParaRPr sz="2400">
              <a:solidFill>
                <a:srgbClr val="0F243E"/>
              </a:solidFill>
            </a:endParaRPr>
          </a:p>
          <a:p>
            <a:pPr indent="0" lvl="0" marL="0" rtl="0" algn="just">
              <a:spcBef>
                <a:spcPts val="480"/>
              </a:spcBef>
              <a:spcAft>
                <a:spcPts val="0"/>
              </a:spcAft>
              <a:buClr>
                <a:srgbClr val="0F243E"/>
              </a:buClr>
              <a:buSzPts val="2400"/>
              <a:buNone/>
            </a:pPr>
            <a:r>
              <a:rPr b="1" lang="es-MX" sz="2400">
                <a:solidFill>
                  <a:srgbClr val="0F243E"/>
                </a:solidFill>
              </a:rPr>
              <a:t>Sentencias CASE:</a:t>
            </a:r>
            <a:r>
              <a:rPr lang="es-MX" sz="2400">
                <a:solidFill>
                  <a:srgbClr val="0F243E"/>
                </a:solidFill>
              </a:rPr>
              <a:t> evalúan una condición y realiza una acción.</a:t>
            </a:r>
            <a:endParaRPr sz="2400">
              <a:solidFill>
                <a:srgbClr val="0F243E"/>
              </a:solidFill>
            </a:endParaRPr>
          </a:p>
          <a:p>
            <a:pPr indent="0" lvl="0" marL="0" rtl="0" algn="just">
              <a:spcBef>
                <a:spcPts val="480"/>
              </a:spcBef>
              <a:spcAft>
                <a:spcPts val="0"/>
              </a:spcAft>
              <a:buClr>
                <a:srgbClr val="0F243E"/>
              </a:buClr>
              <a:buSzPts val="2400"/>
              <a:buNone/>
            </a:pPr>
            <a:r>
              <a:rPr b="1" lang="es-MX" sz="2400">
                <a:solidFill>
                  <a:srgbClr val="0F243E"/>
                </a:solidFill>
              </a:rPr>
              <a:t>Las Estructuras de Iteración:</a:t>
            </a:r>
            <a:r>
              <a:rPr lang="es-MX" sz="2400">
                <a:solidFill>
                  <a:srgbClr val="0F243E"/>
                </a:solidFill>
              </a:rPr>
              <a:t> ejecutan una secuencia de sentencias repetidamente mientras la condición permanezca verdadera</a:t>
            </a:r>
            <a:r>
              <a:rPr lang="es-MX" sz="2400"/>
              <a:t>. </a:t>
            </a:r>
            <a:endParaRPr/>
          </a:p>
        </p:txBody>
      </p:sp>
      <p:sp>
        <p:nvSpPr>
          <p:cNvPr id="171" name="Google Shape;171;p28"/>
          <p:cNvSpPr/>
          <p:nvPr/>
        </p:nvSpPr>
        <p:spPr>
          <a:xfrm>
            <a:off x="5689599" y="2260599"/>
            <a:ext cx="1375378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2" name="Google Shape;172;p28"/>
          <p:cNvPicPr preferRelativeResize="0"/>
          <p:nvPr/>
        </p:nvPicPr>
        <p:blipFill rotWithShape="1">
          <a:blip r:embed="rId3">
            <a:alphaModFix/>
          </a:blip>
          <a:srcRect b="0" l="0" r="0" t="0"/>
          <a:stretch/>
        </p:blipFill>
        <p:spPr>
          <a:xfrm>
            <a:off x="5080000" y="2032000"/>
            <a:ext cx="3285980" cy="3014411"/>
          </a:xfrm>
          <a:prstGeom prst="rect">
            <a:avLst/>
          </a:prstGeom>
          <a:noFill/>
          <a:ln>
            <a:noFill/>
          </a:ln>
        </p:spPr>
      </p:pic>
      <p:sp>
        <p:nvSpPr>
          <p:cNvPr id="173" name="Google Shape;173;p28"/>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idx="1" type="body"/>
          </p:nvPr>
        </p:nvSpPr>
        <p:spPr>
          <a:xfrm>
            <a:off x="635000" y="1270001"/>
            <a:ext cx="8051800" cy="1828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7365D"/>
              </a:buClr>
              <a:buSzPts val="2400"/>
              <a:buNone/>
            </a:pPr>
            <a:r>
              <a:rPr b="1" lang="es-MX" sz="2400">
                <a:solidFill>
                  <a:srgbClr val="17365D"/>
                </a:solidFill>
              </a:rPr>
              <a:t>Sentencia IF</a:t>
            </a:r>
            <a:endParaRPr sz="2400">
              <a:solidFill>
                <a:srgbClr val="17365D"/>
              </a:solidFill>
            </a:endParaRPr>
          </a:p>
          <a:p>
            <a:pPr indent="0" lvl="0" marL="0" rtl="0" algn="just">
              <a:spcBef>
                <a:spcPts val="480"/>
              </a:spcBef>
              <a:spcAft>
                <a:spcPts val="0"/>
              </a:spcAft>
              <a:buClr>
                <a:srgbClr val="0F243E"/>
              </a:buClr>
              <a:buSzPts val="2400"/>
              <a:buNone/>
            </a:pPr>
            <a:r>
              <a:rPr lang="es-MX" sz="2400">
                <a:solidFill>
                  <a:srgbClr val="0F243E"/>
                </a:solidFill>
              </a:rPr>
              <a:t>La estructura de control de PL/SQL IF es similar a la estructura IF de otros lenguajes procedurales. Permiten realizar acciones de forma selectiva basado en la evaluación de condiciones.</a:t>
            </a:r>
            <a:endParaRPr sz="2400">
              <a:solidFill>
                <a:srgbClr val="0F243E"/>
              </a:solidFill>
            </a:endParaRPr>
          </a:p>
        </p:txBody>
      </p:sp>
      <p:sp>
        <p:nvSpPr>
          <p:cNvPr id="179" name="Google Shape;179;p29"/>
          <p:cNvSpPr/>
          <p:nvPr/>
        </p:nvSpPr>
        <p:spPr>
          <a:xfrm>
            <a:off x="2286000" y="3098800"/>
            <a:ext cx="19180098"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0" name="Google Shape;180;p29"/>
          <p:cNvPicPr preferRelativeResize="0"/>
          <p:nvPr/>
        </p:nvPicPr>
        <p:blipFill rotWithShape="1">
          <a:blip r:embed="rId3">
            <a:alphaModFix/>
          </a:blip>
          <a:srcRect b="0" l="0" r="0" t="0"/>
          <a:stretch/>
        </p:blipFill>
        <p:spPr>
          <a:xfrm>
            <a:off x="2641600" y="3076912"/>
            <a:ext cx="3302000" cy="2845626"/>
          </a:xfrm>
          <a:prstGeom prst="rect">
            <a:avLst/>
          </a:prstGeom>
          <a:noFill/>
          <a:ln>
            <a:noFill/>
          </a:ln>
        </p:spPr>
      </p:pic>
      <p:sp>
        <p:nvSpPr>
          <p:cNvPr id="181" name="Google Shape;181;p29"/>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idx="1" type="body"/>
          </p:nvPr>
        </p:nvSpPr>
        <p:spPr>
          <a:xfrm>
            <a:off x="635000" y="1320801"/>
            <a:ext cx="7950200" cy="4521200"/>
          </a:xfrm>
          <a:prstGeom prst="rect">
            <a:avLst/>
          </a:prstGeom>
          <a:noFill/>
          <a:ln>
            <a:noFill/>
          </a:ln>
        </p:spPr>
        <p:txBody>
          <a:bodyPr anchorCtr="0" anchor="t" bIns="45700" lIns="91425" spcFirstLastPara="1" rIns="91425" wrap="square" tIns="45700">
            <a:noAutofit/>
          </a:bodyPr>
          <a:lstStyle/>
          <a:p>
            <a:pPr indent="0" lvl="0" marL="0" rtl="0" algn="just">
              <a:lnSpc>
                <a:spcPct val="80000"/>
              </a:lnSpc>
              <a:spcBef>
                <a:spcPts val="0"/>
              </a:spcBef>
              <a:spcAft>
                <a:spcPts val="0"/>
              </a:spcAft>
              <a:buClr>
                <a:srgbClr val="17365D"/>
              </a:buClr>
              <a:buSzPts val="2402"/>
              <a:buNone/>
            </a:pPr>
            <a:r>
              <a:rPr b="1" lang="es-MX" sz="2402">
                <a:solidFill>
                  <a:srgbClr val="17365D"/>
                </a:solidFill>
              </a:rPr>
              <a:t>En la Sintaxis:</a:t>
            </a:r>
            <a:endParaRPr sz="2402">
              <a:solidFill>
                <a:srgbClr val="17365D"/>
              </a:solidFill>
            </a:endParaRPr>
          </a:p>
          <a:p>
            <a:pPr indent="-342900" lvl="0" marL="342900" rtl="0" algn="just">
              <a:lnSpc>
                <a:spcPct val="80000"/>
              </a:lnSpc>
              <a:spcBef>
                <a:spcPts val="480"/>
              </a:spcBef>
              <a:spcAft>
                <a:spcPts val="0"/>
              </a:spcAft>
              <a:buClr>
                <a:srgbClr val="17365D"/>
              </a:buClr>
              <a:buSzPts val="2402"/>
              <a:buChar char="•"/>
            </a:pPr>
            <a:r>
              <a:rPr b="1" i="1" lang="es-MX" sz="2402">
                <a:solidFill>
                  <a:srgbClr val="17365D"/>
                </a:solidFill>
              </a:rPr>
              <a:t>condición</a:t>
            </a:r>
            <a:r>
              <a:rPr b="1" lang="es-MX" sz="2402">
                <a:solidFill>
                  <a:srgbClr val="17365D"/>
                </a:solidFill>
              </a:rPr>
              <a:t>:</a:t>
            </a:r>
            <a:r>
              <a:rPr lang="es-MX" sz="2402">
                <a:solidFill>
                  <a:srgbClr val="17365D"/>
                </a:solidFill>
              </a:rPr>
              <a:t> </a:t>
            </a:r>
            <a:r>
              <a:rPr lang="es-MX" sz="2402">
                <a:solidFill>
                  <a:srgbClr val="0F243E"/>
                </a:solidFill>
              </a:rPr>
              <a:t>es una variable o expresión booleana que retorna TRUE, FALSE o NULL.</a:t>
            </a:r>
            <a:endParaRPr sz="2402">
              <a:solidFill>
                <a:srgbClr val="0F243E"/>
              </a:solidFill>
            </a:endParaRPr>
          </a:p>
          <a:p>
            <a:pPr indent="-342900" lvl="0" marL="342900" rtl="0" algn="just">
              <a:lnSpc>
                <a:spcPct val="80000"/>
              </a:lnSpc>
              <a:spcBef>
                <a:spcPts val="480"/>
              </a:spcBef>
              <a:spcAft>
                <a:spcPts val="0"/>
              </a:spcAft>
              <a:buClr>
                <a:srgbClr val="17365D"/>
              </a:buClr>
              <a:buSzPts val="2402"/>
              <a:buChar char="•"/>
            </a:pPr>
            <a:r>
              <a:rPr b="1" lang="es-MX" sz="2402">
                <a:solidFill>
                  <a:srgbClr val="17365D"/>
                </a:solidFill>
              </a:rPr>
              <a:t>THEN</a:t>
            </a:r>
            <a:r>
              <a:rPr b="1" i="1" lang="es-MX" sz="2402">
                <a:solidFill>
                  <a:srgbClr val="17365D"/>
                </a:solidFill>
              </a:rPr>
              <a:t>:</a:t>
            </a:r>
            <a:r>
              <a:rPr lang="es-MX" sz="2402">
                <a:solidFill>
                  <a:srgbClr val="17365D"/>
                </a:solidFill>
              </a:rPr>
              <a:t> </a:t>
            </a:r>
            <a:r>
              <a:rPr lang="es-MX" sz="2402">
                <a:solidFill>
                  <a:srgbClr val="0F243E"/>
                </a:solidFill>
              </a:rPr>
              <a:t>Asocia la expresión Booleana con la secuencia de instrucciones que continúan.</a:t>
            </a:r>
            <a:endParaRPr sz="2402">
              <a:solidFill>
                <a:srgbClr val="0F243E"/>
              </a:solidFill>
            </a:endParaRPr>
          </a:p>
          <a:p>
            <a:pPr indent="-342900" lvl="0" marL="342900" rtl="0" algn="just">
              <a:lnSpc>
                <a:spcPct val="80000"/>
              </a:lnSpc>
              <a:spcBef>
                <a:spcPts val="480"/>
              </a:spcBef>
              <a:spcAft>
                <a:spcPts val="0"/>
              </a:spcAft>
              <a:buClr>
                <a:srgbClr val="17365D"/>
              </a:buClr>
              <a:buSzPts val="2402"/>
              <a:buChar char="•"/>
            </a:pPr>
            <a:r>
              <a:rPr b="1" i="1" lang="es-MX" sz="2402">
                <a:solidFill>
                  <a:srgbClr val="17365D"/>
                </a:solidFill>
              </a:rPr>
              <a:t>sentencias</a:t>
            </a:r>
            <a:r>
              <a:rPr b="1" lang="es-MX" sz="2402">
                <a:solidFill>
                  <a:srgbClr val="17365D"/>
                </a:solidFill>
              </a:rPr>
              <a:t>:</a:t>
            </a:r>
            <a:r>
              <a:rPr lang="es-MX" sz="2402">
                <a:solidFill>
                  <a:srgbClr val="17365D"/>
                </a:solidFill>
              </a:rPr>
              <a:t> </a:t>
            </a:r>
            <a:r>
              <a:rPr lang="es-MX" sz="2402">
                <a:solidFill>
                  <a:srgbClr val="0F243E"/>
                </a:solidFill>
              </a:rPr>
              <a:t>puede ser una o más sentencias PL/SQL o SQL. Las sentencias son ejecutadas sólo si la condición es evaluada como TRUE.</a:t>
            </a:r>
            <a:endParaRPr sz="2402">
              <a:solidFill>
                <a:srgbClr val="0F243E"/>
              </a:solidFill>
            </a:endParaRPr>
          </a:p>
          <a:p>
            <a:pPr indent="-342900" lvl="0" marL="342900" rtl="0" algn="just">
              <a:lnSpc>
                <a:spcPct val="80000"/>
              </a:lnSpc>
              <a:spcBef>
                <a:spcPts val="480"/>
              </a:spcBef>
              <a:spcAft>
                <a:spcPts val="0"/>
              </a:spcAft>
              <a:buClr>
                <a:srgbClr val="17365D"/>
              </a:buClr>
              <a:buSzPts val="2402"/>
              <a:buChar char="•"/>
            </a:pPr>
            <a:r>
              <a:rPr b="1" lang="es-MX" sz="2402">
                <a:solidFill>
                  <a:srgbClr val="17365D"/>
                </a:solidFill>
              </a:rPr>
              <a:t>ELSIF:</a:t>
            </a:r>
            <a:r>
              <a:rPr lang="es-MX" sz="2402">
                <a:solidFill>
                  <a:srgbClr val="17365D"/>
                </a:solidFill>
              </a:rPr>
              <a:t> </a:t>
            </a:r>
            <a:r>
              <a:rPr lang="es-MX" sz="2402">
                <a:solidFill>
                  <a:srgbClr val="0F243E"/>
                </a:solidFill>
              </a:rPr>
              <a:t>Es una palabra que introduce condiciones adicionales si la primera condición retorna FALSE o NULL.</a:t>
            </a:r>
            <a:endParaRPr sz="2402">
              <a:solidFill>
                <a:srgbClr val="0F243E"/>
              </a:solidFill>
            </a:endParaRPr>
          </a:p>
          <a:p>
            <a:pPr indent="-342900" lvl="0" marL="342900" rtl="0" algn="just">
              <a:lnSpc>
                <a:spcPct val="80000"/>
              </a:lnSpc>
              <a:spcBef>
                <a:spcPts val="480"/>
              </a:spcBef>
              <a:spcAft>
                <a:spcPts val="0"/>
              </a:spcAft>
              <a:buClr>
                <a:srgbClr val="17365D"/>
              </a:buClr>
              <a:buSzPts val="2402"/>
              <a:buChar char="•"/>
            </a:pPr>
            <a:r>
              <a:rPr b="1" lang="es-MX" sz="2402">
                <a:solidFill>
                  <a:srgbClr val="17365D"/>
                </a:solidFill>
              </a:rPr>
              <a:t>ELSE:</a:t>
            </a:r>
            <a:r>
              <a:rPr lang="es-MX" sz="2402">
                <a:solidFill>
                  <a:srgbClr val="17365D"/>
                </a:solidFill>
              </a:rPr>
              <a:t> </a:t>
            </a:r>
            <a:r>
              <a:rPr lang="es-MX" sz="2402">
                <a:solidFill>
                  <a:srgbClr val="0F243E"/>
                </a:solidFill>
              </a:rPr>
              <a:t>Introduce la cláusula por defecto que es ejecutada sólo si ninguno de las condiciones anteriores es TRUE.</a:t>
            </a:r>
            <a:endParaRPr sz="2402">
              <a:solidFill>
                <a:srgbClr val="0F243E"/>
              </a:solidFill>
            </a:endParaRPr>
          </a:p>
          <a:p>
            <a:pPr indent="-342900" lvl="0" marL="342900" rtl="0" algn="just">
              <a:lnSpc>
                <a:spcPct val="80000"/>
              </a:lnSpc>
              <a:spcBef>
                <a:spcPts val="480"/>
              </a:spcBef>
              <a:spcAft>
                <a:spcPts val="0"/>
              </a:spcAft>
              <a:buClr>
                <a:srgbClr val="17365D"/>
              </a:buClr>
              <a:buSzPts val="2402"/>
              <a:buChar char="•"/>
            </a:pPr>
            <a:r>
              <a:rPr b="1" lang="es-MX" sz="2402">
                <a:solidFill>
                  <a:srgbClr val="17365D"/>
                </a:solidFill>
              </a:rPr>
              <a:t>END IF:</a:t>
            </a:r>
            <a:r>
              <a:rPr lang="es-MX" sz="2402">
                <a:solidFill>
                  <a:srgbClr val="17365D"/>
                </a:solidFill>
              </a:rPr>
              <a:t> </a:t>
            </a:r>
            <a:r>
              <a:rPr lang="es-MX" sz="2402">
                <a:solidFill>
                  <a:srgbClr val="0F243E"/>
                </a:solidFill>
              </a:rPr>
              <a:t>Marca el fin de una sentencia IF. </a:t>
            </a:r>
            <a:endParaRPr sz="2402">
              <a:solidFill>
                <a:srgbClr val="0F243E"/>
              </a:solidFill>
            </a:endParaRPr>
          </a:p>
        </p:txBody>
      </p:sp>
      <p:sp>
        <p:nvSpPr>
          <p:cNvPr id="187" name="Google Shape;187;p30"/>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idx="1" type="body"/>
          </p:nvPr>
        </p:nvSpPr>
        <p:spPr>
          <a:xfrm>
            <a:off x="584200" y="1295401"/>
            <a:ext cx="7975600" cy="2895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MX" sz="2400">
                <a:solidFill>
                  <a:srgbClr val="17365D"/>
                </a:solidFill>
              </a:rPr>
              <a:t>Sentencia IF Simple</a:t>
            </a:r>
            <a:endParaRPr sz="2400">
              <a:solidFill>
                <a:srgbClr val="17365D"/>
              </a:solidFill>
            </a:endParaRPr>
          </a:p>
          <a:p>
            <a:pPr indent="0" lvl="0" marL="0" rtl="0" algn="just">
              <a:spcBef>
                <a:spcPts val="480"/>
              </a:spcBef>
              <a:spcAft>
                <a:spcPts val="0"/>
              </a:spcAft>
              <a:buClr>
                <a:srgbClr val="0F243E"/>
              </a:buClr>
              <a:buSzPts val="2400"/>
              <a:buNone/>
            </a:pPr>
            <a:r>
              <a:rPr lang="es-MX" sz="2400">
                <a:solidFill>
                  <a:srgbClr val="0F243E"/>
                </a:solidFill>
              </a:rPr>
              <a:t>En el bloque PL/SQL del ejemplo 1, la variable </a:t>
            </a:r>
            <a:r>
              <a:rPr b="1" lang="es-MX" sz="2400">
                <a:solidFill>
                  <a:srgbClr val="17365D"/>
                </a:solidFill>
              </a:rPr>
              <a:t>v_edad</a:t>
            </a:r>
            <a:r>
              <a:rPr lang="es-MX" sz="2400">
                <a:solidFill>
                  <a:srgbClr val="17365D"/>
                </a:solidFill>
              </a:rPr>
              <a:t> </a:t>
            </a:r>
            <a:r>
              <a:rPr lang="es-MX" sz="2400">
                <a:solidFill>
                  <a:srgbClr val="0F243E"/>
                </a:solidFill>
              </a:rPr>
              <a:t>es inicializada en 30. La condición de la sentencia IF retorna FALSE, porque v_edad no es menor que 11 por lo tanto, el control nunca alcanza la cláusula THEN sino que </a:t>
            </a:r>
            <a:r>
              <a:rPr b="1" lang="es-MX" sz="2400">
                <a:solidFill>
                  <a:srgbClr val="17365D"/>
                </a:solidFill>
              </a:rPr>
              <a:t>la ejecución del bloque continúa después del END IF</a:t>
            </a:r>
            <a:r>
              <a:rPr lang="es-MX" sz="2400">
                <a:solidFill>
                  <a:srgbClr val="0F243E"/>
                </a:solidFill>
              </a:rPr>
              <a:t>, actualizando el campo tipo cliente con el valor Adulto. </a:t>
            </a:r>
            <a:endParaRPr sz="2400">
              <a:solidFill>
                <a:srgbClr val="0F243E"/>
              </a:solidFill>
            </a:endParaRPr>
          </a:p>
        </p:txBody>
      </p:sp>
      <p:sp>
        <p:nvSpPr>
          <p:cNvPr id="193" name="Google Shape;193;p31"/>
          <p:cNvSpPr/>
          <p:nvPr/>
        </p:nvSpPr>
        <p:spPr>
          <a:xfrm>
            <a:off x="2413000" y="4191001"/>
            <a:ext cx="23984262"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4" name="Google Shape;194;p31"/>
          <p:cNvPicPr preferRelativeResize="0"/>
          <p:nvPr/>
        </p:nvPicPr>
        <p:blipFill rotWithShape="1">
          <a:blip r:embed="rId3">
            <a:alphaModFix/>
          </a:blip>
          <a:srcRect b="0" l="0" r="0" t="0"/>
          <a:stretch/>
        </p:blipFill>
        <p:spPr>
          <a:xfrm>
            <a:off x="2413000" y="4191001"/>
            <a:ext cx="4064000" cy="1832131"/>
          </a:xfrm>
          <a:prstGeom prst="rect">
            <a:avLst/>
          </a:prstGeom>
          <a:noFill/>
          <a:ln>
            <a:noFill/>
          </a:ln>
        </p:spPr>
      </p:pic>
      <p:sp>
        <p:nvSpPr>
          <p:cNvPr id="195" name="Google Shape;195;p31"/>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idx="1" type="body"/>
          </p:nvPr>
        </p:nvSpPr>
        <p:spPr>
          <a:xfrm>
            <a:off x="584200" y="1244601"/>
            <a:ext cx="8051800" cy="23621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En el bloque del ejemplo 2, la condición usa el operador AND por lo tanto, la condición completa es evaluada como TRUE sólo si ambas condiciones son evaluadas como TRUE. Entonces, en este caso como ambas condiciones son verdaderas (TRUE) el control alcanza la cláusula THEN y el bloque actualiza las cargas familiares del empleado rut 11346987-K. </a:t>
            </a:r>
            <a:endParaRPr sz="2400">
              <a:solidFill>
                <a:srgbClr val="0F243E"/>
              </a:solidFill>
            </a:endParaRPr>
          </a:p>
        </p:txBody>
      </p:sp>
      <p:sp>
        <p:nvSpPr>
          <p:cNvPr id="201" name="Google Shape;201;p32"/>
          <p:cNvSpPr/>
          <p:nvPr/>
        </p:nvSpPr>
        <p:spPr>
          <a:xfrm>
            <a:off x="2514600" y="3606799"/>
            <a:ext cx="2473376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2" name="Google Shape;202;p32"/>
          <p:cNvPicPr preferRelativeResize="0"/>
          <p:nvPr/>
        </p:nvPicPr>
        <p:blipFill rotWithShape="1">
          <a:blip r:embed="rId3">
            <a:alphaModFix/>
          </a:blip>
          <a:srcRect b="0" l="0" r="0" t="0"/>
          <a:stretch/>
        </p:blipFill>
        <p:spPr>
          <a:xfrm>
            <a:off x="2514600" y="3606800"/>
            <a:ext cx="4191000" cy="2267262"/>
          </a:xfrm>
          <a:prstGeom prst="rect">
            <a:avLst/>
          </a:prstGeom>
          <a:noFill/>
          <a:ln>
            <a:noFill/>
          </a:ln>
        </p:spPr>
      </p:pic>
      <p:sp>
        <p:nvSpPr>
          <p:cNvPr id="203" name="Google Shape;203;p32"/>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584200" y="1219201"/>
            <a:ext cx="4165600" cy="47497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400"/>
              <a:buNone/>
            </a:pPr>
            <a:r>
              <a:rPr b="1" lang="es-MX" sz="2400">
                <a:solidFill>
                  <a:srgbClr val="17365D"/>
                </a:solidFill>
              </a:rPr>
              <a:t>Sentencia IF THEN ELSE</a:t>
            </a:r>
            <a:endParaRPr sz="2400">
              <a:solidFill>
                <a:srgbClr val="17365D"/>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En el bloque PL/SQL, se obtiene el salario mínimo entre todos lo empleados el que se visualiza una vez obtenido. Posteriormente se ejecuta la condición de la sentencia IF la que retorna FALSE porque v_salario_min no es mayor a 3000 por lo tanto </a:t>
            </a:r>
            <a:r>
              <a:rPr b="1" lang="es-MX" sz="2400">
                <a:solidFill>
                  <a:srgbClr val="17365D"/>
                </a:solidFill>
              </a:rPr>
              <a:t>el control pasa a la cláusula ELSE y se mostrará el mensaje Por lo tanto debe ser aumentado</a:t>
            </a:r>
            <a:r>
              <a:rPr lang="es-MX" sz="2400">
                <a:solidFill>
                  <a:srgbClr val="17365D"/>
                </a:solidFill>
              </a:rPr>
              <a:t>. </a:t>
            </a:r>
            <a:endParaRPr sz="2400">
              <a:solidFill>
                <a:srgbClr val="17365D"/>
              </a:solidFill>
            </a:endParaRPr>
          </a:p>
        </p:txBody>
      </p:sp>
      <p:sp>
        <p:nvSpPr>
          <p:cNvPr id="209" name="Google Shape;209;p33"/>
          <p:cNvSpPr/>
          <p:nvPr/>
        </p:nvSpPr>
        <p:spPr>
          <a:xfrm>
            <a:off x="4457300" y="2334293"/>
            <a:ext cx="15662401" cy="4975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0" name="Google Shape;210;p33"/>
          <p:cNvPicPr preferRelativeResize="0"/>
          <p:nvPr/>
        </p:nvPicPr>
        <p:blipFill rotWithShape="1">
          <a:blip r:embed="rId3">
            <a:alphaModFix/>
          </a:blip>
          <a:srcRect b="0" l="0" r="0" t="0"/>
          <a:stretch/>
        </p:blipFill>
        <p:spPr>
          <a:xfrm>
            <a:off x="4939900" y="2384043"/>
            <a:ext cx="3683000" cy="2596214"/>
          </a:xfrm>
          <a:prstGeom prst="rect">
            <a:avLst/>
          </a:prstGeom>
          <a:noFill/>
          <a:ln>
            <a:noFill/>
          </a:ln>
        </p:spPr>
      </p:pic>
      <p:sp>
        <p:nvSpPr>
          <p:cNvPr id="211" name="Google Shape;211;p33"/>
          <p:cNvSpPr/>
          <p:nvPr/>
        </p:nvSpPr>
        <p:spPr>
          <a:xfrm>
            <a:off x="4521201" y="533400"/>
            <a:ext cx="4089400"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MX" sz="1800">
                <a:solidFill>
                  <a:schemeClr val="lt1"/>
                </a:solidFill>
                <a:latin typeface="Calibri"/>
                <a:ea typeface="Calibri"/>
                <a:cs typeface="Calibri"/>
                <a:sym typeface="Calibri"/>
              </a:rPr>
              <a:t>¿Qué son las estructuras de control?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